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5C44C3B-6E33-47D6-ACAA-B08C6DB8692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C1EEA42-4DC7-428F-A311-FF646A4E14B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E76E15D-E0AB-47DE-9699-F5832C8C486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B593A52-6D67-4079-A060-9D306419150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614A4C5-363E-4932-8066-2470315C1DA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D12A388-ADC0-492F-B1EC-0BDF97F8444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9549C0D-5B34-4F5D-B492-A3FDC26D50C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3FDC479-1A3E-4526-9872-A2CE5B6355F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8EAD2A6-929D-410C-A1EB-371B606AA1F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88FC3AE-4D80-4B44-995A-FD898B3027F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946A503-4B79-4489-89C3-2CF59A372FF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310A780-12E9-4C6B-B671-868E4F857E0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Rectangle 8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3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ftr" idx="1"/>
          </p:nvPr>
        </p:nvSpPr>
        <p:spPr>
          <a:xfrm>
            <a:off x="3029040" y="6356520"/>
            <a:ext cx="308556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2"/>
          </p:nvPr>
        </p:nvSpPr>
        <p:spPr>
          <a:xfrm>
            <a:off x="8425080" y="6492960"/>
            <a:ext cx="71820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4126174-5A99-46BF-8F86-23887F5742D9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dt" idx="3"/>
          </p:nvPr>
        </p:nvSpPr>
        <p:spPr>
          <a:xfrm>
            <a:off x="628560" y="6356520"/>
            <a:ext cx="20566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&lt;date/heure&gt;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6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89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2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560" cy="57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2" name="Groupe 2"/>
          <p:cNvGrpSpPr/>
          <p:nvPr/>
        </p:nvGrpSpPr>
        <p:grpSpPr>
          <a:xfrm>
            <a:off x="0" y="330120"/>
            <a:ext cx="9143280" cy="6527160"/>
            <a:chOff x="0" y="330120"/>
            <a:chExt cx="9143280" cy="6527160"/>
          </a:xfrm>
        </p:grpSpPr>
        <p:sp>
          <p:nvSpPr>
            <p:cNvPr id="133" name="Rectangle 3"/>
            <p:cNvSpPr/>
            <p:nvPr/>
          </p:nvSpPr>
          <p:spPr>
            <a:xfrm>
              <a:off x="0" y="330120"/>
              <a:ext cx="9143280" cy="652716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34" name="ZoneTexte 4"/>
            <p:cNvSpPr/>
            <p:nvPr/>
          </p:nvSpPr>
          <p:spPr>
            <a:xfrm>
              <a:off x="1140840" y="2189520"/>
              <a:ext cx="7797960" cy="1552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CE2 : Je sais multiplier par 4.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CM1 : Je sais multiplier par 10, 20, 30...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35" name="Image 5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560" cy="12654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22640" y="271080"/>
            <a:ext cx="3988080" cy="593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sur l’ardoise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 flipV="1">
            <a:off x="4500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9" name="ZoneTexte 19"/>
          <p:cNvSpPr/>
          <p:nvPr/>
        </p:nvSpPr>
        <p:spPr>
          <a:xfrm>
            <a:off x="4557240" y="1333800"/>
            <a:ext cx="4615920" cy="5205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5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5 × 20 = 5 × 2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× 10 = 100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7 × 40 = 7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× 4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× 10 = 280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3 × 60 = 3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× 6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× 10 = 180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6 × 50 = 6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× 5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× 10 = 300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9 × 30 = 9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× 3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× 10 = 270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Titre 9"/>
          <p:cNvSpPr/>
          <p:nvPr/>
        </p:nvSpPr>
        <p:spPr>
          <a:xfrm>
            <a:off x="4548960" y="358920"/>
            <a:ext cx="430200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sans poser.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ZoneTexte 18"/>
          <p:cNvSpPr/>
          <p:nvPr/>
        </p:nvSpPr>
        <p:spPr>
          <a:xfrm>
            <a:off x="360000" y="1083600"/>
            <a:ext cx="377136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13 × 4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15 × 4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25 × 4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30 × 4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50 × 4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2" name=""/>
          <p:cNvGrpSpPr/>
          <p:nvPr/>
        </p:nvGrpSpPr>
        <p:grpSpPr>
          <a:xfrm>
            <a:off x="6054120" y="2061000"/>
            <a:ext cx="730440" cy="875160"/>
            <a:chOff x="6054120" y="2061000"/>
            <a:chExt cx="730440" cy="875160"/>
          </a:xfrm>
        </p:grpSpPr>
        <p:sp>
          <p:nvSpPr>
            <p:cNvPr id="213" name="Accolade fermante 15"/>
            <p:cNvSpPr/>
            <p:nvPr/>
          </p:nvSpPr>
          <p:spPr>
            <a:xfrm flipV="1" rot="5400000">
              <a:off x="6228000" y="1886760"/>
              <a:ext cx="382680" cy="730440"/>
            </a:xfrm>
            <a:prstGeom prst="rightBrace">
              <a:avLst>
                <a:gd name="adj1" fmla="val 39982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14" name="Titre 10"/>
            <p:cNvSpPr/>
            <p:nvPr/>
          </p:nvSpPr>
          <p:spPr>
            <a:xfrm>
              <a:off x="6072840" y="2395440"/>
              <a:ext cx="667800" cy="540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rmAutofit fontScale="91000"/>
            </a:bodyPr>
            <a:p>
              <a:pPr>
                <a:lnSpc>
                  <a:spcPct val="90000"/>
                </a:lnSpc>
              </a:pPr>
              <a:r>
                <a:rPr b="0" lang="fr-FR" sz="3600" spc="-1" strike="noStrike">
                  <a:solidFill>
                    <a:srgbClr val="3465a4"/>
                  </a:solidFill>
                  <a:latin typeface="Calibri"/>
                </a:rPr>
                <a:t>10</a:t>
              </a:r>
              <a:endParaRPr b="0" lang="fr-FR" sz="3600" spc="-1" strike="noStrike">
                <a:solidFill>
                  <a:srgbClr val="3465a4"/>
                </a:solidFill>
                <a:latin typeface="Arial"/>
              </a:endParaRPr>
            </a:p>
          </p:txBody>
        </p:sp>
      </p:grpSp>
      <p:grpSp>
        <p:nvGrpSpPr>
          <p:cNvPr id="215" name=""/>
          <p:cNvGrpSpPr/>
          <p:nvPr/>
        </p:nvGrpSpPr>
        <p:grpSpPr>
          <a:xfrm>
            <a:off x="6039000" y="3482640"/>
            <a:ext cx="730440" cy="875160"/>
            <a:chOff x="6039000" y="3482640"/>
            <a:chExt cx="730440" cy="875160"/>
          </a:xfrm>
        </p:grpSpPr>
        <p:sp>
          <p:nvSpPr>
            <p:cNvPr id="216" name="Accolade fermante 15"/>
            <p:cNvSpPr/>
            <p:nvPr/>
          </p:nvSpPr>
          <p:spPr>
            <a:xfrm flipV="1" rot="5400000">
              <a:off x="6212880" y="3308400"/>
              <a:ext cx="382680" cy="730440"/>
            </a:xfrm>
            <a:prstGeom prst="rightBrace">
              <a:avLst>
                <a:gd name="adj1" fmla="val 39982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17" name="Titre 10"/>
            <p:cNvSpPr/>
            <p:nvPr/>
          </p:nvSpPr>
          <p:spPr>
            <a:xfrm>
              <a:off x="6057720" y="3817080"/>
              <a:ext cx="667800" cy="540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rmAutofit fontScale="91000"/>
            </a:bodyPr>
            <a:p>
              <a:pPr>
                <a:lnSpc>
                  <a:spcPct val="90000"/>
                </a:lnSpc>
              </a:pPr>
              <a:r>
                <a:rPr b="0" lang="fr-FR" sz="3600" spc="-1" strike="noStrike">
                  <a:solidFill>
                    <a:srgbClr val="3465a4"/>
                  </a:solidFill>
                  <a:latin typeface="Calibri"/>
                </a:rPr>
                <a:t>28</a:t>
              </a:r>
              <a:endParaRPr b="0" lang="fr-FR" sz="3600" spc="-1" strike="noStrike">
                <a:solidFill>
                  <a:srgbClr val="3465a4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2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2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2000"/>
                                        <p:tgtEl>
                                          <p:spTgt spid="2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2000"/>
                                        <p:tgtEl>
                                          <p:spTgt spid="2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22640" y="271080"/>
            <a:ext cx="3988080" cy="593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sur l’ardoise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"/>
          <p:cNvSpPr/>
          <p:nvPr/>
        </p:nvSpPr>
        <p:spPr>
          <a:xfrm flipV="1">
            <a:off x="4500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3" name="Titre 11"/>
          <p:cNvSpPr/>
          <p:nvPr/>
        </p:nvSpPr>
        <p:spPr>
          <a:xfrm>
            <a:off x="4548960" y="358920"/>
            <a:ext cx="430200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sans poser.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ZoneTexte 21"/>
          <p:cNvSpPr/>
          <p:nvPr/>
        </p:nvSpPr>
        <p:spPr>
          <a:xfrm>
            <a:off x="360000" y="1083600"/>
            <a:ext cx="377136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120 × 4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150 × 4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200 × 4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250 × 4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500 × 4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ZoneTexte 20"/>
          <p:cNvSpPr/>
          <p:nvPr/>
        </p:nvSpPr>
        <p:spPr>
          <a:xfrm>
            <a:off x="4680000" y="1083600"/>
            <a:ext cx="377136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× 40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× 70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× 20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× 50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× 30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393480" y="358920"/>
            <a:ext cx="2009880" cy="66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3"/>
          <p:cNvSpPr/>
          <p:nvPr/>
        </p:nvSpPr>
        <p:spPr>
          <a:xfrm>
            <a:off x="222120" y="1440000"/>
            <a:ext cx="392364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000" spc="-1" strike="noStrike">
                <a:solidFill>
                  <a:srgbClr val="000000"/>
                </a:solidFill>
                <a:latin typeface="Calibri"/>
                <a:ea typeface="DejaVu Sans"/>
              </a:rPr>
              <a:t>75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5000" spc="-1" strike="noStrike">
                <a:solidFill>
                  <a:srgbClr val="000000"/>
                </a:solidFill>
                <a:latin typeface="Calibri"/>
                <a:ea typeface="DejaVu Sans"/>
              </a:rPr>
              <a:t> 2 = ...</a:t>
            </a:r>
            <a:endParaRPr b="0" lang="fr-FR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 flipV="1">
            <a:off x="4500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2" name="ZoneTexte 1"/>
          <p:cNvSpPr/>
          <p:nvPr/>
        </p:nvSpPr>
        <p:spPr>
          <a:xfrm>
            <a:off x="4445280" y="1084320"/>
            <a:ext cx="377136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× 20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× 40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× 60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× 50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× 30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Titre 2"/>
          <p:cNvSpPr/>
          <p:nvPr/>
        </p:nvSpPr>
        <p:spPr>
          <a:xfrm>
            <a:off x="4548960" y="358920"/>
            <a:ext cx="430200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sans poser.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1110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Texte 6"/>
          <p:cNvSpPr/>
          <p:nvPr/>
        </p:nvSpPr>
        <p:spPr>
          <a:xfrm>
            <a:off x="42120" y="1448280"/>
            <a:ext cx="392364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000" spc="-1" strike="noStrike">
                <a:solidFill>
                  <a:srgbClr val="000000"/>
                </a:solidFill>
                <a:latin typeface="Calibri"/>
                <a:ea typeface="DejaVu Sans"/>
              </a:rPr>
              <a:t>75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× 2 = </a:t>
            </a:r>
            <a:r>
              <a:rPr b="0" lang="fr-FR" sz="4400" spc="-1" strike="noStrike">
                <a:solidFill>
                  <a:srgbClr val="ff0000"/>
                </a:solidFill>
                <a:latin typeface="Calibri"/>
                <a:ea typeface="DejaVu Sans"/>
              </a:rPr>
              <a:t>150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"/>
          <p:cNvSpPr/>
          <p:nvPr/>
        </p:nvSpPr>
        <p:spPr>
          <a:xfrm flipV="1">
            <a:off x="4500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0" name="PlaceHolder 3"/>
          <p:cNvSpPr txBox="1"/>
          <p:nvPr/>
        </p:nvSpPr>
        <p:spPr>
          <a:xfrm>
            <a:off x="324720" y="3372120"/>
            <a:ext cx="4100760" cy="21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Multiplier par 2, c’est calculer le double d’un nombre.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ZoneTexte 2"/>
          <p:cNvSpPr/>
          <p:nvPr/>
        </p:nvSpPr>
        <p:spPr>
          <a:xfrm>
            <a:off x="4445280" y="1084320"/>
            <a:ext cx="377136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× 20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× 40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× 60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× 50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× 30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Titre 1"/>
          <p:cNvSpPr/>
          <p:nvPr/>
        </p:nvSpPr>
        <p:spPr>
          <a:xfrm>
            <a:off x="4548960" y="358920"/>
            <a:ext cx="430200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sans poser.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393480" y="358920"/>
            <a:ext cx="2009880" cy="66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ZoneTexte 5"/>
          <p:cNvSpPr/>
          <p:nvPr/>
        </p:nvSpPr>
        <p:spPr>
          <a:xfrm>
            <a:off x="222120" y="1440000"/>
            <a:ext cx="392364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000" spc="-1" strike="noStrike">
                <a:solidFill>
                  <a:srgbClr val="000000"/>
                </a:solidFill>
                <a:latin typeface="Calibri"/>
                <a:ea typeface="DejaVu Sans"/>
              </a:rPr>
              <a:t>75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5000" spc="-1" strike="noStrike">
                <a:solidFill>
                  <a:srgbClr val="000000"/>
                </a:solidFill>
                <a:latin typeface="Calibri"/>
                <a:ea typeface="DejaVu Sans"/>
              </a:rPr>
              <a:t> 4 = ...</a:t>
            </a:r>
            <a:endParaRPr b="0" lang="fr-FR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 flipV="1">
            <a:off x="4500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9" name="ZoneTexte 7"/>
          <p:cNvSpPr/>
          <p:nvPr/>
        </p:nvSpPr>
        <p:spPr>
          <a:xfrm>
            <a:off x="4445280" y="1084320"/>
            <a:ext cx="377136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× 20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× 40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× 60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× 50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× 30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Titre 3"/>
          <p:cNvSpPr/>
          <p:nvPr/>
        </p:nvSpPr>
        <p:spPr>
          <a:xfrm>
            <a:off x="4548960" y="358920"/>
            <a:ext cx="430200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sans poser.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1110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ZoneTexte 8"/>
          <p:cNvSpPr/>
          <p:nvPr/>
        </p:nvSpPr>
        <p:spPr>
          <a:xfrm>
            <a:off x="42120" y="1448280"/>
            <a:ext cx="392364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000" spc="-1" strike="noStrike">
                <a:solidFill>
                  <a:srgbClr val="000000"/>
                </a:solidFill>
                <a:latin typeface="Calibri"/>
                <a:ea typeface="DejaVu Sans"/>
              </a:rPr>
              <a:t>75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× 4 = </a:t>
            </a:r>
            <a:r>
              <a:rPr b="0" lang="fr-FR" sz="4400" spc="-1" strike="noStrike">
                <a:solidFill>
                  <a:srgbClr val="ff0000"/>
                </a:solidFill>
                <a:latin typeface="Calibri"/>
                <a:ea typeface="DejaVu Sans"/>
              </a:rPr>
              <a:t>300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 flipV="1">
            <a:off x="4500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7" name="PlaceHolder 8"/>
          <p:cNvSpPr txBox="1"/>
          <p:nvPr/>
        </p:nvSpPr>
        <p:spPr>
          <a:xfrm>
            <a:off x="324720" y="3372120"/>
            <a:ext cx="4100760" cy="21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Microsoft YaHei"/>
              </a:rPr>
              <a:t>Multiplier par 4, c’est calculer le double du double d’un nombre :</a:t>
            </a:r>
            <a:br>
              <a:rPr sz="3600"/>
            </a:b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Microsoft YaHei"/>
              </a:rPr>
              <a:t>75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× 4 = 75 × 2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× 2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ZoneTexte 9"/>
          <p:cNvSpPr/>
          <p:nvPr/>
        </p:nvSpPr>
        <p:spPr>
          <a:xfrm>
            <a:off x="4445280" y="1084320"/>
            <a:ext cx="377136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× 20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× 40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× 60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× 50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× 30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Titre 4"/>
          <p:cNvSpPr/>
          <p:nvPr/>
        </p:nvSpPr>
        <p:spPr>
          <a:xfrm>
            <a:off x="4548960" y="358920"/>
            <a:ext cx="430200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sans poser.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393480" y="358920"/>
            <a:ext cx="2009880" cy="66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ZoneTexte 10"/>
          <p:cNvSpPr/>
          <p:nvPr/>
        </p:nvSpPr>
        <p:spPr>
          <a:xfrm>
            <a:off x="222120" y="1440000"/>
            <a:ext cx="392364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000" spc="-1" strike="noStrike">
                <a:solidFill>
                  <a:srgbClr val="000000"/>
                </a:solidFill>
                <a:latin typeface="Calibri"/>
                <a:ea typeface="DejaVu Sans"/>
              </a:rPr>
              <a:t>25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5000" spc="-1" strike="noStrike">
                <a:solidFill>
                  <a:srgbClr val="000000"/>
                </a:solidFill>
                <a:latin typeface="Calibri"/>
                <a:ea typeface="DejaVu Sans"/>
              </a:rPr>
              <a:t> 4 = ...</a:t>
            </a:r>
            <a:endParaRPr b="0" lang="fr-FR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"/>
          <p:cNvSpPr/>
          <p:nvPr/>
        </p:nvSpPr>
        <p:spPr>
          <a:xfrm flipV="1">
            <a:off x="4500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6" name="ZoneTexte 11"/>
          <p:cNvSpPr/>
          <p:nvPr/>
        </p:nvSpPr>
        <p:spPr>
          <a:xfrm>
            <a:off x="4445280" y="1084320"/>
            <a:ext cx="377136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× 20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× 40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× 60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× 50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× 30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Titre 5"/>
          <p:cNvSpPr/>
          <p:nvPr/>
        </p:nvSpPr>
        <p:spPr>
          <a:xfrm>
            <a:off x="4548960" y="358920"/>
            <a:ext cx="430200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sans poser.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1110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ZoneTexte 14"/>
          <p:cNvSpPr/>
          <p:nvPr/>
        </p:nvSpPr>
        <p:spPr>
          <a:xfrm>
            <a:off x="42120" y="1448280"/>
            <a:ext cx="392364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25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× 4 = </a:t>
            </a:r>
            <a:r>
              <a:rPr b="0" lang="fr-FR" sz="4400" spc="-1" strike="noStrike">
                <a:solidFill>
                  <a:srgbClr val="ff0000"/>
                </a:solidFill>
                <a:latin typeface="Calibri"/>
                <a:ea typeface="DejaVu Sans"/>
              </a:rPr>
              <a:t>100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 flipV="1">
            <a:off x="4500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4" name="PlaceHolder 15"/>
          <p:cNvSpPr txBox="1"/>
          <p:nvPr/>
        </p:nvSpPr>
        <p:spPr>
          <a:xfrm>
            <a:off x="309960" y="2331720"/>
            <a:ext cx="4100760" cy="21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Microsoft YaHei"/>
              </a:rPr>
              <a:t>25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× 4 = 25 × 2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× 2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ZoneTexte 15"/>
          <p:cNvSpPr/>
          <p:nvPr/>
        </p:nvSpPr>
        <p:spPr>
          <a:xfrm>
            <a:off x="4445280" y="1084320"/>
            <a:ext cx="377136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× 20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× 40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× 60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× 50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× 30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Titre 7"/>
          <p:cNvSpPr/>
          <p:nvPr/>
        </p:nvSpPr>
        <p:spPr>
          <a:xfrm>
            <a:off x="4548960" y="358920"/>
            <a:ext cx="430200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sans poser.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393480" y="358920"/>
            <a:ext cx="2009880" cy="66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ZoneTexte 12"/>
          <p:cNvSpPr/>
          <p:nvPr/>
        </p:nvSpPr>
        <p:spPr>
          <a:xfrm>
            <a:off x="222120" y="1440000"/>
            <a:ext cx="392364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000" spc="-1" strike="noStrike">
                <a:solidFill>
                  <a:srgbClr val="000000"/>
                </a:solidFill>
                <a:latin typeface="Calibri"/>
                <a:ea typeface="DejaVu Sans"/>
              </a:rPr>
              <a:t>30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5000" spc="-1" strike="noStrike">
                <a:solidFill>
                  <a:srgbClr val="000000"/>
                </a:solidFill>
                <a:latin typeface="Calibri"/>
                <a:ea typeface="DejaVu Sans"/>
              </a:rPr>
              <a:t> 4 = ...</a:t>
            </a:r>
            <a:endParaRPr b="0" lang="fr-FR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"/>
          <p:cNvSpPr/>
          <p:nvPr/>
        </p:nvSpPr>
        <p:spPr>
          <a:xfrm flipV="1">
            <a:off x="4500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3" name="ZoneTexte 13"/>
          <p:cNvSpPr/>
          <p:nvPr/>
        </p:nvSpPr>
        <p:spPr>
          <a:xfrm>
            <a:off x="4445280" y="1084320"/>
            <a:ext cx="377136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× 20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× 40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× 60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× 50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× 30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Titre 6"/>
          <p:cNvSpPr/>
          <p:nvPr/>
        </p:nvSpPr>
        <p:spPr>
          <a:xfrm>
            <a:off x="4548960" y="358920"/>
            <a:ext cx="430200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sans poser.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1110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ZoneTexte 16"/>
          <p:cNvSpPr/>
          <p:nvPr/>
        </p:nvSpPr>
        <p:spPr>
          <a:xfrm>
            <a:off x="42120" y="1448280"/>
            <a:ext cx="392364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30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× 4 = </a:t>
            </a:r>
            <a:r>
              <a:rPr b="0" lang="fr-FR" sz="4400" spc="-1" strike="noStrike">
                <a:solidFill>
                  <a:srgbClr val="ff0000"/>
                </a:solidFill>
                <a:latin typeface="Calibri"/>
                <a:ea typeface="DejaVu Sans"/>
              </a:rPr>
              <a:t>120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"/>
          <p:cNvSpPr/>
          <p:nvPr/>
        </p:nvSpPr>
        <p:spPr>
          <a:xfrm flipV="1">
            <a:off x="450000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1" name="PlaceHolder 18"/>
          <p:cNvSpPr txBox="1"/>
          <p:nvPr/>
        </p:nvSpPr>
        <p:spPr>
          <a:xfrm>
            <a:off x="309960" y="2331720"/>
            <a:ext cx="4100760" cy="21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Microsoft YaHei"/>
              </a:rPr>
              <a:t>30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× 4 = 30 × 2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DejaVu Sans"/>
              </a:rPr>
              <a:t>× 2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17"/>
          <p:cNvSpPr/>
          <p:nvPr/>
        </p:nvSpPr>
        <p:spPr>
          <a:xfrm>
            <a:off x="4445280" y="1084320"/>
            <a:ext cx="3771360" cy="511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× 20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7 × 40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× 60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6 × 50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9 × 30 =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Titre 8"/>
          <p:cNvSpPr/>
          <p:nvPr/>
        </p:nvSpPr>
        <p:spPr>
          <a:xfrm>
            <a:off x="4548960" y="358920"/>
            <a:ext cx="430200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sans poser.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307</TotalTime>
  <Application>LibreOffice/7.4.3.2$Windows_X86_64 LibreOffice_project/1048a8393ae2eeec98dff31b5c133c5f1d08b890</Application>
  <AppVersion>15.0000</AppVersion>
  <Words>318</Words>
  <Paragraphs>113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2025-10-25T17:38:32Z</dcterms:modified>
  <cp:revision>77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17</vt:i4>
  </property>
</Properties>
</file>